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4"/>
  </p:sldMasterIdLst>
  <p:notesMasterIdLst>
    <p:notesMasterId r:id="rId9"/>
  </p:notesMasterIdLst>
  <p:handoutMasterIdLst>
    <p:handoutMasterId r:id="rId10"/>
  </p:handoutMasterIdLst>
  <p:sldIdLst>
    <p:sldId id="256" r:id="rId5"/>
    <p:sldId id="370" r:id="rId6"/>
    <p:sldId id="372" r:id="rId7"/>
    <p:sldId id="369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EFE496-EE59-4B67-B588-350AC204A2B6}" v="4" dt="2020-08-21T00:19:36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 Montierth" userId="94b30458-194c-46e8-a778-bc490f176684" providerId="ADAL" clId="{4C6236BF-D66E-4759-8C13-029C0F8B868F}"/>
    <pc:docChg chg="modSld">
      <pc:chgData name="Sean Montierth" userId="94b30458-194c-46e8-a778-bc490f176684" providerId="ADAL" clId="{4C6236BF-D66E-4759-8C13-029C0F8B868F}" dt="2020-08-19T23:51:00.752" v="37" actId="20577"/>
      <pc:docMkLst>
        <pc:docMk/>
      </pc:docMkLst>
      <pc:sldChg chg="modSp mod">
        <pc:chgData name="Sean Montierth" userId="94b30458-194c-46e8-a778-bc490f176684" providerId="ADAL" clId="{4C6236BF-D66E-4759-8C13-029C0F8B868F}" dt="2020-08-19T23:51:00.752" v="37" actId="20577"/>
        <pc:sldMkLst>
          <pc:docMk/>
          <pc:sldMk cId="548810297" sldId="370"/>
        </pc:sldMkLst>
        <pc:spChg chg="mod">
          <ac:chgData name="Sean Montierth" userId="94b30458-194c-46e8-a778-bc490f176684" providerId="ADAL" clId="{4C6236BF-D66E-4759-8C13-029C0F8B868F}" dt="2020-08-19T23:51:00.752" v="37" actId="20577"/>
          <ac:spMkLst>
            <pc:docMk/>
            <pc:sldMk cId="548810297" sldId="370"/>
            <ac:spMk id="2" creationId="{7F050497-F508-4F3C-AB4A-5D955813009C}"/>
          </ac:spMkLst>
        </pc:spChg>
      </pc:sldChg>
      <pc:sldChg chg="addSp modSp mod">
        <pc:chgData name="Sean Montierth" userId="94b30458-194c-46e8-a778-bc490f176684" providerId="ADAL" clId="{4C6236BF-D66E-4759-8C13-029C0F8B868F}" dt="2020-08-19T17:07:43.294" v="29" actId="1037"/>
        <pc:sldMkLst>
          <pc:docMk/>
          <pc:sldMk cId="1473718311" sldId="372"/>
        </pc:sldMkLst>
        <pc:picChg chg="add mod">
          <ac:chgData name="Sean Montierth" userId="94b30458-194c-46e8-a778-bc490f176684" providerId="ADAL" clId="{4C6236BF-D66E-4759-8C13-029C0F8B868F}" dt="2020-08-19T17:07:43.294" v="29" actId="1037"/>
          <ac:picMkLst>
            <pc:docMk/>
            <pc:sldMk cId="1473718311" sldId="372"/>
            <ac:picMk id="6" creationId="{006E2E01-D6E5-4445-9E6F-9A2ED0BD0332}"/>
          </ac:picMkLst>
        </pc:picChg>
        <pc:picChg chg="add mod">
          <ac:chgData name="Sean Montierth" userId="94b30458-194c-46e8-a778-bc490f176684" providerId="ADAL" clId="{4C6236BF-D66E-4759-8C13-029C0F8B868F}" dt="2020-08-19T17:07:41.091" v="27" actId="1037"/>
          <ac:picMkLst>
            <pc:docMk/>
            <pc:sldMk cId="1473718311" sldId="372"/>
            <ac:picMk id="8" creationId="{9DF200B0-A555-4FBF-8808-4E9924907BC3}"/>
          </ac:picMkLst>
        </pc:picChg>
        <pc:picChg chg="add mod">
          <ac:chgData name="Sean Montierth" userId="94b30458-194c-46e8-a778-bc490f176684" providerId="ADAL" clId="{4C6236BF-D66E-4759-8C13-029C0F8B868F}" dt="2020-08-19T17:07:39.890" v="26" actId="1037"/>
          <ac:picMkLst>
            <pc:docMk/>
            <pc:sldMk cId="1473718311" sldId="372"/>
            <ac:picMk id="10" creationId="{DD03DE49-8123-498F-A26E-C1509FE5DF24}"/>
          </ac:picMkLst>
        </pc:picChg>
      </pc:sldChg>
    </pc:docChg>
  </pc:docChgLst>
  <pc:docChgLst>
    <pc:chgData name="David Haws" userId="d9a3bfd1-342a-4cee-b289-aece283f14b4" providerId="ADAL" clId="{5CEFE496-EE59-4B67-B588-350AC204A2B6}"/>
    <pc:docChg chg="custSel delSld modSld sldOrd">
      <pc:chgData name="David Haws" userId="d9a3bfd1-342a-4cee-b289-aece283f14b4" providerId="ADAL" clId="{5CEFE496-EE59-4B67-B588-350AC204A2B6}" dt="2020-08-21T00:20:39.636" v="740" actId="403"/>
      <pc:docMkLst>
        <pc:docMk/>
      </pc:docMkLst>
      <pc:sldChg chg="modSp">
        <pc:chgData name="David Haws" userId="d9a3bfd1-342a-4cee-b289-aece283f14b4" providerId="ADAL" clId="{5CEFE496-EE59-4B67-B588-350AC204A2B6}" dt="2020-08-20T23:57:02.927" v="126" actId="20577"/>
        <pc:sldMkLst>
          <pc:docMk/>
          <pc:sldMk cId="487716914" sldId="256"/>
        </pc:sldMkLst>
        <pc:spChg chg="mod">
          <ac:chgData name="David Haws" userId="d9a3bfd1-342a-4cee-b289-aece283f14b4" providerId="ADAL" clId="{5CEFE496-EE59-4B67-B588-350AC204A2B6}" dt="2020-08-20T23:57:02.927" v="126" actId="20577"/>
          <ac:spMkLst>
            <pc:docMk/>
            <pc:sldMk cId="487716914" sldId="256"/>
            <ac:spMk id="4" creationId="{00000000-0000-0000-0000-000000000000}"/>
          </ac:spMkLst>
        </pc:spChg>
      </pc:sldChg>
      <pc:sldChg chg="modSp">
        <pc:chgData name="David Haws" userId="d9a3bfd1-342a-4cee-b289-aece283f14b4" providerId="ADAL" clId="{5CEFE496-EE59-4B67-B588-350AC204A2B6}" dt="2020-08-21T00:20:39.636" v="740" actId="403"/>
        <pc:sldMkLst>
          <pc:docMk/>
          <pc:sldMk cId="4245221733" sldId="369"/>
        </pc:sldMkLst>
        <pc:spChg chg="mod">
          <ac:chgData name="David Haws" userId="d9a3bfd1-342a-4cee-b289-aece283f14b4" providerId="ADAL" clId="{5CEFE496-EE59-4B67-B588-350AC204A2B6}" dt="2020-08-21T00:20:12.787" v="699" actId="20577"/>
          <ac:spMkLst>
            <pc:docMk/>
            <pc:sldMk cId="4245221733" sldId="369"/>
            <ac:spMk id="2" creationId="{00000000-0000-0000-0000-000000000000}"/>
          </ac:spMkLst>
        </pc:spChg>
        <pc:spChg chg="mod">
          <ac:chgData name="David Haws" userId="d9a3bfd1-342a-4cee-b289-aece283f14b4" providerId="ADAL" clId="{5CEFE496-EE59-4B67-B588-350AC204A2B6}" dt="2020-08-21T00:20:39.636" v="740" actId="403"/>
          <ac:spMkLst>
            <pc:docMk/>
            <pc:sldMk cId="4245221733" sldId="369"/>
            <ac:spMk id="3" creationId="{00000000-0000-0000-0000-000000000000}"/>
          </ac:spMkLst>
        </pc:spChg>
      </pc:sldChg>
      <pc:sldChg chg="modSp">
        <pc:chgData name="David Haws" userId="d9a3bfd1-342a-4cee-b289-aece283f14b4" providerId="ADAL" clId="{5CEFE496-EE59-4B67-B588-350AC204A2B6}" dt="2020-08-21T00:11:20.183" v="543" actId="14100"/>
        <pc:sldMkLst>
          <pc:docMk/>
          <pc:sldMk cId="548810297" sldId="370"/>
        </pc:sldMkLst>
        <pc:spChg chg="mod">
          <ac:chgData name="David Haws" userId="d9a3bfd1-342a-4cee-b289-aece283f14b4" providerId="ADAL" clId="{5CEFE496-EE59-4B67-B588-350AC204A2B6}" dt="2020-08-21T00:11:20.183" v="543" actId="14100"/>
          <ac:spMkLst>
            <pc:docMk/>
            <pc:sldMk cId="548810297" sldId="370"/>
            <ac:spMk id="2" creationId="{7F050497-F508-4F3C-AB4A-5D955813009C}"/>
          </ac:spMkLst>
        </pc:spChg>
        <pc:spChg chg="mod">
          <ac:chgData name="David Haws" userId="d9a3bfd1-342a-4cee-b289-aece283f14b4" providerId="ADAL" clId="{5CEFE496-EE59-4B67-B588-350AC204A2B6}" dt="2020-08-21T00:06:15.244" v="228" actId="404"/>
          <ac:spMkLst>
            <pc:docMk/>
            <pc:sldMk cId="548810297" sldId="370"/>
            <ac:spMk id="4" creationId="{187FF2DB-4AA4-47F9-9F88-1A8B952BB82B}"/>
          </ac:spMkLst>
        </pc:spChg>
      </pc:sldChg>
      <pc:sldChg chg="del modTransition">
        <pc:chgData name="David Haws" userId="d9a3bfd1-342a-4cee-b289-aece283f14b4" providerId="ADAL" clId="{5CEFE496-EE59-4B67-B588-350AC204A2B6}" dt="2020-08-21T00:19:40.300" v="692" actId="2696"/>
        <pc:sldMkLst>
          <pc:docMk/>
          <pc:sldMk cId="1668556890" sldId="371"/>
        </pc:sldMkLst>
      </pc:sldChg>
      <pc:sldChg chg="modSp ord">
        <pc:chgData name="David Haws" userId="d9a3bfd1-342a-4cee-b289-aece283f14b4" providerId="ADAL" clId="{5CEFE496-EE59-4B67-B588-350AC204A2B6}" dt="2020-08-21T00:17:07.078" v="690" actId="20577"/>
        <pc:sldMkLst>
          <pc:docMk/>
          <pc:sldMk cId="1473718311" sldId="372"/>
        </pc:sldMkLst>
        <pc:spChg chg="mod">
          <ac:chgData name="David Haws" userId="d9a3bfd1-342a-4cee-b289-aece283f14b4" providerId="ADAL" clId="{5CEFE496-EE59-4B67-B588-350AC204A2B6}" dt="2020-08-21T00:17:07.078" v="690" actId="20577"/>
          <ac:spMkLst>
            <pc:docMk/>
            <pc:sldMk cId="1473718311" sldId="372"/>
            <ac:spMk id="2" creationId="{61A340D7-A091-4668-9589-1A169BC14F6A}"/>
          </ac:spMkLst>
        </pc:spChg>
        <pc:spChg chg="mod">
          <ac:chgData name="David Haws" userId="d9a3bfd1-342a-4cee-b289-aece283f14b4" providerId="ADAL" clId="{5CEFE496-EE59-4B67-B588-350AC204A2B6}" dt="2020-08-21T00:14:33.948" v="610" actId="20577"/>
          <ac:spMkLst>
            <pc:docMk/>
            <pc:sldMk cId="1473718311" sldId="372"/>
            <ac:spMk id="4" creationId="{CEC925F3-8814-4571-95E6-20BACE6E621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367" cy="464503"/>
          </a:xfrm>
          <a:prstGeom prst="rect">
            <a:avLst/>
          </a:prstGeom>
        </p:spPr>
        <p:txBody>
          <a:bodyPr vert="horz" lIns="91127" tIns="45565" rIns="91127" bIns="455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456" y="0"/>
            <a:ext cx="3037366" cy="464503"/>
          </a:xfrm>
          <a:prstGeom prst="rect">
            <a:avLst/>
          </a:prstGeom>
        </p:spPr>
        <p:txBody>
          <a:bodyPr vert="horz" lIns="91127" tIns="45565" rIns="91127" bIns="45565" rtlCol="0"/>
          <a:lstStyle>
            <a:lvl1pPr algn="r">
              <a:defRPr sz="1200"/>
            </a:lvl1pPr>
          </a:lstStyle>
          <a:p>
            <a:fld id="{AAB5FE5E-6472-4165-8FD5-ADD985F0169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314"/>
            <a:ext cx="3037367" cy="464503"/>
          </a:xfrm>
          <a:prstGeom prst="rect">
            <a:avLst/>
          </a:prstGeom>
        </p:spPr>
        <p:txBody>
          <a:bodyPr vert="horz" lIns="91127" tIns="45565" rIns="91127" bIns="45565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456" y="8830314"/>
            <a:ext cx="3037366" cy="464503"/>
          </a:xfrm>
          <a:prstGeom prst="rect">
            <a:avLst/>
          </a:prstGeom>
        </p:spPr>
        <p:txBody>
          <a:bodyPr vert="horz" lIns="91127" tIns="45565" rIns="91127" bIns="45565" rtlCol="0" anchor="b"/>
          <a:lstStyle>
            <a:lvl1pPr algn="r">
              <a:defRPr sz="1200"/>
            </a:lvl1pPr>
          </a:lstStyle>
          <a:p>
            <a:fld id="{60997671-07CB-4C37-9DFE-E88DE833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747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7" rIns="93176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7" rIns="93176" bIns="46587" rtlCol="0"/>
          <a:lstStyle>
            <a:lvl1pPr algn="r">
              <a:defRPr sz="1200"/>
            </a:lvl1pPr>
          </a:lstStyle>
          <a:p>
            <a:fld id="{F6544303-78C5-4C7C-8AF3-40B1300DA0A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7" rIns="93176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4"/>
            <a:ext cx="5608320" cy="4183380"/>
          </a:xfrm>
          <a:prstGeom prst="rect">
            <a:avLst/>
          </a:prstGeom>
        </p:spPr>
        <p:txBody>
          <a:bodyPr vert="horz" lIns="93176" tIns="46587" rIns="93176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4820"/>
          </a:xfrm>
          <a:prstGeom prst="rect">
            <a:avLst/>
          </a:prstGeom>
        </p:spPr>
        <p:txBody>
          <a:bodyPr vert="horz" lIns="93176" tIns="46587" rIns="93176" bIns="46587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0"/>
            <a:ext cx="3037840" cy="464820"/>
          </a:xfrm>
          <a:prstGeom prst="rect">
            <a:avLst/>
          </a:prstGeom>
        </p:spPr>
        <p:txBody>
          <a:bodyPr vert="horz" lIns="93176" tIns="46587" rIns="93176" bIns="46587" rtlCol="0" anchor="b"/>
          <a:lstStyle>
            <a:lvl1pPr algn="r">
              <a:defRPr sz="1200"/>
            </a:lvl1pPr>
          </a:lstStyle>
          <a:p>
            <a:fld id="{1E97F665-4B79-4023-9A30-BAE317CA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09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7F665-4B79-4023-9A30-BAE317CA09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4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7F665-4B79-4023-9A30-BAE317CA09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6051-FFA2-44CF-8571-1966072CF082}" type="datetime1">
              <a:rPr lang="en-US" smtClean="0"/>
              <a:t>8/20/2020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5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9CCDD5-C9AA-4D44-8B22-57D42E1A48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8DC5-24B9-48BF-BE26-CF4176A59616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CDD5-C9AA-4D44-8B22-57D42E1A4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79CCDD5-C9AA-4D44-8B22-57D42E1A48A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045D-695C-44CF-8172-450A47C94F08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5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E28A-E83E-42F4-BE33-C46CD98E9C12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79CCDD5-C9AA-4D44-8B22-57D42E1A48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A250-9259-4C61-A228-7EC361EBA5DE}" type="datetime1">
              <a:rPr lang="en-US" smtClean="0"/>
              <a:t>8/20/2020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9CCDD5-C9AA-4D44-8B22-57D42E1A48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0FEA0E2-6675-4210-B1DB-5A8155EE5286}" type="datetime1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CDD5-C9AA-4D44-8B22-57D42E1A48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82EB-B4D4-4606-A3E8-2FEA60566F86}" type="datetime1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/>
              <a:t>         5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79CCDD5-C9AA-4D44-8B22-57D42E1A48A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A418-BFA0-46B8-A1E8-1FDACB6669E0}" type="datetime1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79CCDD5-C9AA-4D44-8B22-57D42E1A4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D9DD-4C06-448D-BBEA-6A2F18EC23D8}" type="datetime1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9CCDD5-C9AA-4D44-8B22-57D42E1A4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9CCDD5-C9AA-4D44-8B22-57D42E1A48A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FF85-10E2-4EA1-A0B6-14BA1CA90849}" type="datetime1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/>
              <a:t>         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79CCDD5-C9AA-4D44-8B22-57D42E1A48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CFBE05F-8CD8-4B65-AF1B-791C5AE673E6}" type="datetime1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/>
              <a:t>         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987EEBC-FE58-41AB-8753-D3358F9ACFE2}" type="datetime1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         5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9CCDD5-C9AA-4D44-8B22-57D42E1A48A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52400" y="5638800"/>
            <a:ext cx="8827801" cy="617042"/>
          </a:xfrm>
        </p:spPr>
        <p:txBody>
          <a:bodyPr>
            <a:normAutofit fontScale="85000" lnSpcReduction="20000"/>
          </a:bodyPr>
          <a:lstStyle/>
          <a:p>
            <a:r>
              <a:rPr lang="en-US" sz="2200">
                <a:solidFill>
                  <a:schemeClr val="bg2">
                    <a:lumMod val="25000"/>
                  </a:schemeClr>
                </a:solidFill>
                <a:latin typeface="+mj-lt"/>
                <a:cs typeface="Andalus" panose="02020603050405020304" pitchFamily="18" charset="-78"/>
              </a:rPr>
              <a:t>LAURA E. FREED, Director</a:t>
            </a:r>
          </a:p>
          <a:p>
            <a:r>
              <a:rPr lang="en-US" sz="2200">
                <a:solidFill>
                  <a:schemeClr val="bg2">
                    <a:lumMod val="25000"/>
                  </a:schemeClr>
                </a:solidFill>
                <a:latin typeface="+mj-lt"/>
                <a:cs typeface="Andalus" panose="02020603050405020304" pitchFamily="18" charset="-78"/>
              </a:rPr>
              <a:t>Dave Haws, EITS Administrator</a:t>
            </a:r>
          </a:p>
          <a:p>
            <a:endParaRPr lang="en-US" sz="260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Andalus" panose="02020603050405020304" pitchFamily="18" charset="-78"/>
            </a:endParaRPr>
          </a:p>
          <a:p>
            <a:pPr algn="l"/>
            <a:endParaRPr lang="en-US" sz="3200">
              <a:latin typeface="Arial Narrow" panose="020B0606020202030204" pitchFamily="34" charset="0"/>
              <a:cs typeface="Andalus" panose="02020603050405020304" pitchFamily="18" charset="-78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00" y="152400"/>
            <a:ext cx="8816401" cy="2971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accent2">
                    <a:lumMod val="50000"/>
                  </a:schemeClr>
                </a:solidFill>
              </a:rPr>
              <a:t>DEPARTMENT OF ADMINISTRATION</a:t>
            </a:r>
            <a:br>
              <a:rPr lang="en-US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1600">
                <a:solidFill>
                  <a:schemeClr val="accent2">
                    <a:lumMod val="50000"/>
                  </a:schemeClr>
                </a:solidFill>
              </a:rPr>
              <a:t>preserving the past, serving people today, planning for tomorrow</a:t>
            </a:r>
            <a:br>
              <a:rPr lang="en-US" sz="160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sz="1600">
                <a:solidFill>
                  <a:schemeClr val="accent2">
                    <a:lumMod val="50000"/>
                  </a:schemeClr>
                </a:solidFill>
              </a:rPr>
            </a:br>
            <a:endParaRPr lang="en-US" sz="16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924783"/>
            <a:ext cx="8827801" cy="249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629DD1"/>
              </a:buClr>
              <a:buSzPct val="85000"/>
            </a:pPr>
            <a:endParaRPr lang="en-US" sz="2200" b="1" cap="all" spc="250" dirty="0">
              <a:solidFill>
                <a:srgbClr val="297FD5">
                  <a:lumMod val="75000"/>
                </a:srgbClr>
              </a:solidFill>
              <a:latin typeface="+mj-lt"/>
              <a:cs typeface="Andalus" panose="02020603050405020304" pitchFamily="18" charset="-78"/>
            </a:endParaRPr>
          </a:p>
          <a:p>
            <a:pPr lvl="0" algn="ctr">
              <a:spcBef>
                <a:spcPct val="20000"/>
              </a:spcBef>
              <a:buClr>
                <a:srgbClr val="629DD1"/>
              </a:buClr>
              <a:buSzPct val="85000"/>
            </a:pPr>
            <a:r>
              <a:rPr lang="en-US" sz="2200" b="1" cap="all" spc="250" dirty="0">
                <a:solidFill>
                  <a:schemeClr val="bg2">
                    <a:lumMod val="25000"/>
                  </a:schemeClr>
                </a:solidFill>
                <a:latin typeface="+mj-lt"/>
                <a:cs typeface="Andalus" panose="02020603050405020304" pitchFamily="18" charset="-78"/>
              </a:rPr>
              <a:t>2022-2023 AGENCY Presentation</a:t>
            </a:r>
          </a:p>
          <a:p>
            <a:pPr lvl="0" algn="ctr">
              <a:spcBef>
                <a:spcPct val="20000"/>
              </a:spcBef>
              <a:buClr>
                <a:srgbClr val="629DD1"/>
              </a:buClr>
              <a:buSzPct val="85000"/>
            </a:pPr>
            <a:r>
              <a:rPr lang="en-US" sz="2200" b="1" cap="all" spc="250" dirty="0">
                <a:solidFill>
                  <a:schemeClr val="bg2">
                    <a:lumMod val="25000"/>
                  </a:schemeClr>
                </a:solidFill>
                <a:latin typeface="+mj-lt"/>
                <a:cs typeface="Andalus" panose="02020603050405020304" pitchFamily="18" charset="-78"/>
              </a:rPr>
              <a:t>State Public works Board</a:t>
            </a:r>
          </a:p>
          <a:p>
            <a:pPr lvl="0" algn="ctr">
              <a:spcBef>
                <a:spcPct val="20000"/>
              </a:spcBef>
              <a:buClr>
                <a:srgbClr val="629DD1"/>
              </a:buClr>
              <a:buSzPct val="85000"/>
            </a:pPr>
            <a:r>
              <a:rPr lang="en-US" sz="2200" b="1" cap="all" spc="250" dirty="0">
                <a:solidFill>
                  <a:schemeClr val="bg2">
                    <a:lumMod val="25000"/>
                  </a:schemeClr>
                </a:solidFill>
                <a:latin typeface="+mj-lt"/>
                <a:cs typeface="Andalus" panose="02020603050405020304" pitchFamily="18" charset="-78"/>
              </a:rPr>
              <a:t>EITS CIP Requests</a:t>
            </a:r>
          </a:p>
          <a:p>
            <a:pPr lvl="0" algn="ctr">
              <a:spcBef>
                <a:spcPct val="20000"/>
              </a:spcBef>
              <a:buClr>
                <a:srgbClr val="629DD1"/>
              </a:buClr>
              <a:buSzPct val="85000"/>
            </a:pPr>
            <a:endParaRPr lang="en-US" sz="2200" b="1" cap="all" spc="250" dirty="0">
              <a:solidFill>
                <a:schemeClr val="bg2">
                  <a:lumMod val="25000"/>
                </a:schemeClr>
              </a:solidFill>
              <a:latin typeface="+mj-lt"/>
              <a:cs typeface="Andalus" panose="02020603050405020304" pitchFamily="18" charset="-78"/>
            </a:endParaRPr>
          </a:p>
          <a:p>
            <a:pPr algn="ctr">
              <a:spcBef>
                <a:spcPct val="20000"/>
              </a:spcBef>
              <a:buClr>
                <a:srgbClr val="629DD1"/>
              </a:buClr>
              <a:buSzPct val="85000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cs typeface="Andalus" panose="02020603050405020304" pitchFamily="18" charset="-78"/>
              </a:rPr>
              <a:t>August 27, 2020</a:t>
            </a:r>
            <a:endParaRPr lang="en-US" sz="2200" b="1" cap="all" spc="250" dirty="0">
              <a:solidFill>
                <a:schemeClr val="bg2">
                  <a:lumMod val="25000"/>
                </a:schemeClr>
              </a:solidFill>
              <a:latin typeface="+mj-lt"/>
              <a:cs typeface="Andalus" panose="02020603050405020304" pitchFamily="18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E934DB-02C0-431E-B6B5-E892A4AA4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28600"/>
            <a:ext cx="1371600" cy="13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1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050497-F508-4F3C-AB4A-5D9558130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4" cy="147402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5600" dirty="0">
                <a:latin typeface="+mj-lt"/>
              </a:rPr>
              <a:t>Project Need:  </a:t>
            </a:r>
            <a:r>
              <a:rPr lang="en-US" sz="4400" b="0" dirty="0"/>
              <a:t>The stairs at the facility have become a safety ISSUE and need to be replaced.  The concrete is crumbling and is Now a trip and fall Hazard.  Handrails are no longer secure and the ramp, which is a fire exit, is not ADA compliant.</a:t>
            </a:r>
          </a:p>
          <a:p>
            <a:pPr algn="l"/>
            <a:endParaRPr lang="en-US" sz="4400" b="0" dirty="0">
              <a:latin typeface="+mj-lt"/>
            </a:endParaRPr>
          </a:p>
          <a:p>
            <a:pPr algn="l"/>
            <a:r>
              <a:rPr lang="en-US" sz="5600" dirty="0">
                <a:latin typeface="+mj-lt"/>
              </a:rPr>
              <a:t>Project Description: </a:t>
            </a:r>
            <a:r>
              <a:rPr lang="en-US" sz="4400" b="0" dirty="0"/>
              <a:t>replace the stairs and ramp at the facility to meet Ada compliance and safety needs. replace the assess gate and Ground dock lift.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C72D2D-0495-49A0-A9B7-BD1B4594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CDD5-C9AA-4D44-8B22-57D42E1A48A4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7FF2DB-4AA4-47F9-9F88-1A8B952BB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CIP #21268</a:t>
            </a:r>
            <a:br>
              <a:rPr lang="en-US" sz="3200" dirty="0"/>
            </a:br>
            <a:r>
              <a:rPr lang="en-US" sz="3200" dirty="0"/>
              <a:t>Replace Data Center Facility Stairs EITS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" name="Picture 5" descr="A picture containing building, pink, sitting, wooden&#10;&#10;Description automatically generated">
            <a:extLst>
              <a:ext uri="{FF2B5EF4-FFF2-40B4-BE49-F238E27FC236}">
                <a16:creationId xmlns:a16="http://schemas.microsoft.com/office/drawing/2014/main" id="{35B840C8-FF39-4B70-BD38-1A77E52D4F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4416425"/>
            <a:ext cx="2499360" cy="1830134"/>
          </a:xfrm>
          <a:prstGeom prst="rect">
            <a:avLst/>
          </a:prstGeom>
        </p:spPr>
      </p:pic>
      <p:pic>
        <p:nvPicPr>
          <p:cNvPr id="8" name="Picture 7" descr="A fire hydrant on the side of a building&#10;&#10;Description automatically generated">
            <a:extLst>
              <a:ext uri="{FF2B5EF4-FFF2-40B4-BE49-F238E27FC236}">
                <a16:creationId xmlns:a16="http://schemas.microsoft.com/office/drawing/2014/main" id="{0F666B75-15FE-4C28-83D0-84A3F5E57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417759"/>
            <a:ext cx="2438400" cy="1828800"/>
          </a:xfrm>
          <a:prstGeom prst="rect">
            <a:avLst/>
          </a:prstGeom>
        </p:spPr>
      </p:pic>
      <p:pic>
        <p:nvPicPr>
          <p:cNvPr id="10" name="Picture 9" descr="A picture containing outdoor, fence, building, bench&#10;&#10;Description automatically generated">
            <a:extLst>
              <a:ext uri="{FF2B5EF4-FFF2-40B4-BE49-F238E27FC236}">
                <a16:creationId xmlns:a16="http://schemas.microsoft.com/office/drawing/2014/main" id="{3A30ADC1-9C4C-4F7C-B68F-8541B9FF0D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425869"/>
            <a:ext cx="1447800" cy="18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1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A340D7-A091-4668-9589-1A169BC14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1400" dirty="0">
                <a:latin typeface="+mj-lt"/>
              </a:rPr>
              <a:t>Project Need: </a:t>
            </a:r>
            <a:r>
              <a:rPr lang="en-US" sz="1100" b="0" dirty="0"/>
              <a:t>The existing Computing facility air conditioning equipment is more than 15 years old and is reaching end of useful service.</a:t>
            </a:r>
          </a:p>
          <a:p>
            <a:pPr algn="l"/>
            <a:endParaRPr lang="en-US" sz="1200" b="0" dirty="0"/>
          </a:p>
          <a:p>
            <a:pPr algn="l"/>
            <a:r>
              <a:rPr lang="en-US" sz="1400" dirty="0">
                <a:latin typeface="+mj-lt"/>
              </a:rPr>
              <a:t>Project Description: </a:t>
            </a:r>
            <a:r>
              <a:rPr lang="en-US" sz="1100" b="0" dirty="0"/>
              <a:t>replace and augment the existing air conditioning equipment that serves the main server room, computer workshop, and communications equipment room at the State Computer Facility in Carson City. 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66C39E-7D87-4041-86E8-32381145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CDD5-C9AA-4D44-8B22-57D42E1A48A4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C925F3-8814-4571-95E6-20BACE6E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CIP #21269</a:t>
            </a:r>
            <a:br>
              <a:rPr lang="en-US" sz="4400" dirty="0"/>
            </a:br>
            <a:r>
              <a:rPr lang="en-US" dirty="0"/>
              <a:t>Computing Room Cooling System Upgrade EITS</a:t>
            </a:r>
          </a:p>
        </p:txBody>
      </p:sp>
      <p:pic>
        <p:nvPicPr>
          <p:cNvPr id="6" name="Picture 5" descr="A picture containing sitting, side, large, standing&#10;&#10;Description automatically generated">
            <a:extLst>
              <a:ext uri="{FF2B5EF4-FFF2-40B4-BE49-F238E27FC236}">
                <a16:creationId xmlns:a16="http://schemas.microsoft.com/office/drawing/2014/main" id="{006E2E01-D6E5-4445-9E6F-9A2ED0BD0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18850"/>
            <a:ext cx="2230967" cy="1673225"/>
          </a:xfrm>
          <a:prstGeom prst="rect">
            <a:avLst/>
          </a:prstGeom>
        </p:spPr>
      </p:pic>
      <p:pic>
        <p:nvPicPr>
          <p:cNvPr id="8" name="Picture 7" descr="A city street&#10;&#10;Description automatically generated">
            <a:extLst>
              <a:ext uri="{FF2B5EF4-FFF2-40B4-BE49-F238E27FC236}">
                <a16:creationId xmlns:a16="http://schemas.microsoft.com/office/drawing/2014/main" id="{9DF200B0-A555-4FBF-8808-4E9924907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27993"/>
            <a:ext cx="2230967" cy="1673225"/>
          </a:xfrm>
          <a:prstGeom prst="rect">
            <a:avLst/>
          </a:prstGeom>
        </p:spPr>
      </p:pic>
      <p:pic>
        <p:nvPicPr>
          <p:cNvPr id="10" name="Picture 9" descr="A picture containing indoor, room, sitting, table&#10;&#10;Description automatically generated">
            <a:extLst>
              <a:ext uri="{FF2B5EF4-FFF2-40B4-BE49-F238E27FC236}">
                <a16:creationId xmlns:a16="http://schemas.microsoft.com/office/drawing/2014/main" id="{DD03DE49-8123-498F-A26E-C1509FE5D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543233"/>
            <a:ext cx="2230967" cy="16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1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b="1" dirty="0">
                <a:solidFill>
                  <a:schemeClr val="accent2">
                    <a:lumMod val="75000"/>
                  </a:schemeClr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6868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13800" b="1" dirty="0">
                <a:solidFill>
                  <a:srgbClr val="002060"/>
                </a:solidFill>
              </a:rPr>
              <a:t>?</a:t>
            </a:r>
            <a:endParaRPr lang="en-US" sz="13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74320" lvl="1" indent="0">
              <a:buNone/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74320" lvl="1" indent="0">
              <a:buNone/>
            </a:pPr>
            <a:endParaRPr lang="en-US" sz="1500" b="1" dirty="0"/>
          </a:p>
          <a:p>
            <a:pPr marL="274320" lvl="1" indent="0">
              <a:buNone/>
            </a:pPr>
            <a:endParaRPr lang="en-US" sz="1500" b="1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500" b="1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500" b="1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CDD5-C9AA-4D44-8B22-57D42E1A48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21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E3677D821E4D48B4072C706D35713A" ma:contentTypeVersion="6" ma:contentTypeDescription="Create a new document." ma:contentTypeScope="" ma:versionID="86ec5995429663cb38560ba6b0bf5342">
  <xsd:schema xmlns:xsd="http://www.w3.org/2001/XMLSchema" xmlns:xs="http://www.w3.org/2001/XMLSchema" xmlns:p="http://schemas.microsoft.com/office/2006/metadata/properties" xmlns:ns2="bc4467fd-34e3-47f1-b6cb-7b7b68f773ba" xmlns:ns3="30bc7bf9-9293-4419-a141-9db14a095eae" targetNamespace="http://schemas.microsoft.com/office/2006/metadata/properties" ma:root="true" ma:fieldsID="7bf4bf0f402298037fa4da72ed196a03" ns2:_="" ns3:_="">
    <xsd:import namespace="bc4467fd-34e3-47f1-b6cb-7b7b68f773ba"/>
    <xsd:import namespace="30bc7bf9-9293-4419-a141-9db14a095e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467fd-34e3-47f1-b6cb-7b7b68f773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c7bf9-9293-4419-a141-9db14a095ea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FDD21D-D0FE-4FC7-810F-675E6B7309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4467fd-34e3-47f1-b6cb-7b7b68f773ba"/>
    <ds:schemaRef ds:uri="30bc7bf9-9293-4419-a141-9db14a095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A260AA-9322-4B92-99C5-85A9DD6145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2BF8C6-5355-47FC-B2B7-F0644E36D855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30bc7bf9-9293-4419-a141-9db14a095eae"/>
    <ds:schemaRef ds:uri="http://purl.org/dc/terms/"/>
    <ds:schemaRef ds:uri="bc4467fd-34e3-47f1-b6cb-7b7b68f773ba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212</Words>
  <Application>Microsoft Office PowerPoint</Application>
  <PresentationFormat>On-screen Show (4:3)</PresentationFormat>
  <Paragraphs>34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 Narrow</vt:lpstr>
      <vt:lpstr>Book Antiqua</vt:lpstr>
      <vt:lpstr>Calibri</vt:lpstr>
      <vt:lpstr>Century Gothic</vt:lpstr>
      <vt:lpstr>Wingdings</vt:lpstr>
      <vt:lpstr>Wingdings 2</vt:lpstr>
      <vt:lpstr>Civic</vt:lpstr>
      <vt:lpstr>DEPARTMENT OF ADMINISTRATION preserving the past, serving people today, planning for tomorrow  </vt:lpstr>
      <vt:lpstr>CIP #21268 Replace Data Center Facility Stairs EITS </vt:lpstr>
      <vt:lpstr>CIP #21269 Computing Room Cooling System Upgrade EITS</vt:lpstr>
      <vt:lpstr>Q&amp;A</vt:lpstr>
    </vt:vector>
  </TitlesOfParts>
  <Company>State Of Nevada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ADMINISTRATION</dc:title>
  <dc:creator>LeeAnn Easton</dc:creator>
  <cp:lastModifiedBy>David Haws</cp:lastModifiedBy>
  <cp:revision>1</cp:revision>
  <cp:lastPrinted>2020-08-12T21:40:00Z</cp:lastPrinted>
  <dcterms:created xsi:type="dcterms:W3CDTF">2016-09-16T23:37:36Z</dcterms:created>
  <dcterms:modified xsi:type="dcterms:W3CDTF">2020-08-21T00:20:49Z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0x0101009CE3677D821E4D48B4072C706D35713A</vt:lpwstr>
  </property>
</Properties>
</file>